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47" r:id="rId31"/>
    <p:sldId id="34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48" r:id="rId40"/>
    <p:sldId id="296" r:id="rId41"/>
    <p:sldId id="297" r:id="rId42"/>
    <p:sldId id="354" r:id="rId43"/>
    <p:sldId id="353" r:id="rId44"/>
    <p:sldId id="352" r:id="rId45"/>
    <p:sldId id="351" r:id="rId46"/>
    <p:sldId id="350" r:id="rId47"/>
    <p:sldId id="349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55" r:id="rId96"/>
    <p:sldId id="356" r:id="rId97"/>
    <p:sldId id="357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5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6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0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4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3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AD0A9-4877-485E-BAB2-CBAB85F931DD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2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91" y="2166216"/>
            <a:ext cx="10515600" cy="1325563"/>
          </a:xfrm>
        </p:spPr>
        <p:txBody>
          <a:bodyPr/>
          <a:lstStyle/>
          <a:p>
            <a:r>
              <a:rPr lang="en-US" b="1" dirty="0"/>
              <a:t>Chapter 6 Decision Tree Learning </a:t>
            </a:r>
          </a:p>
        </p:txBody>
      </p:sp>
    </p:spTree>
    <p:extLst>
      <p:ext uri="{BB962C8B-B14F-4D97-AF65-F5344CB8AC3E}">
        <p14:creationId xmlns:p14="http://schemas.microsoft.com/office/powerpoint/2010/main" val="19772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30" y="303304"/>
            <a:ext cx="10008739" cy="62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Fundamentals</a:t>
            </a:r>
            <a:r>
              <a:rPr lang="en-US" spc="-30" dirty="0"/>
              <a:t> </a:t>
            </a:r>
            <a:r>
              <a:rPr lang="en-US" dirty="0"/>
              <a:t>of</a:t>
            </a:r>
            <a:r>
              <a:rPr lang="en-US" spc="-10" dirty="0"/>
              <a:t> </a:t>
            </a:r>
            <a:r>
              <a:rPr lang="en-US" spc="-20" dirty="0"/>
              <a:t>Entropy</a:t>
            </a:r>
            <a:endParaRPr 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1110996" y="1751076"/>
            <a:ext cx="9874250" cy="4178935"/>
            <a:chOff x="1110996" y="1751076"/>
            <a:chExt cx="9874250" cy="4178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996" y="1751076"/>
              <a:ext cx="9838944" cy="11612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2947" y="2948940"/>
              <a:ext cx="4677156" cy="647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348" y="3610355"/>
              <a:ext cx="9724644" cy="231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6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" dirty="0"/>
              <a:t>General</a:t>
            </a:r>
            <a:r>
              <a:rPr lang="en-US" b="1" spc="5" dirty="0"/>
              <a:t> </a:t>
            </a:r>
            <a:r>
              <a:rPr lang="en-US" b="1" spc="-5" dirty="0"/>
              <a:t>Algorithm </a:t>
            </a:r>
            <a:r>
              <a:rPr lang="en-US" b="1" spc="-20" dirty="0"/>
              <a:t>for</a:t>
            </a:r>
            <a:r>
              <a:rPr lang="en-US" b="1" spc="-5" dirty="0"/>
              <a:t> Decision</a:t>
            </a:r>
            <a:r>
              <a:rPr lang="en-US" b="1" spc="10" dirty="0"/>
              <a:t> </a:t>
            </a:r>
            <a:r>
              <a:rPr lang="en-US" b="1" spc="-45" dirty="0"/>
              <a:t>Trees</a:t>
            </a:r>
            <a:endParaRPr lang="en-US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1104900" y="1606296"/>
            <a:ext cx="9907905" cy="4442460"/>
            <a:chOff x="1104900" y="1606296"/>
            <a:chExt cx="9907905" cy="4442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07" y="1606296"/>
              <a:ext cx="9881616" cy="11932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900" y="2651760"/>
              <a:ext cx="9907524" cy="3396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47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Decision</a:t>
            </a:r>
            <a:r>
              <a:rPr lang="en-US" b="1" spc="-10" dirty="0"/>
              <a:t> </a:t>
            </a:r>
            <a:r>
              <a:rPr lang="en-US" b="1" spc="-55" dirty="0"/>
              <a:t>Tree</a:t>
            </a:r>
            <a:r>
              <a:rPr lang="en-US" b="1" spc="-35" dirty="0"/>
              <a:t> </a:t>
            </a:r>
            <a:r>
              <a:rPr lang="en-US" b="1" dirty="0"/>
              <a:t>Induction</a:t>
            </a:r>
            <a:r>
              <a:rPr lang="en-US" b="1" spc="20" dirty="0"/>
              <a:t> </a:t>
            </a:r>
            <a:r>
              <a:rPr lang="en-US" b="1" spc="-5" dirty="0"/>
              <a:t>Algorithms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503" y="1946148"/>
            <a:ext cx="10354056" cy="3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10" y="-147494"/>
            <a:ext cx="10515600" cy="1325563"/>
          </a:xfrm>
        </p:spPr>
        <p:txBody>
          <a:bodyPr/>
          <a:lstStyle/>
          <a:p>
            <a:r>
              <a:rPr lang="en-US" b="1" spc="-5" dirty="0"/>
              <a:t>ID3</a:t>
            </a:r>
            <a:r>
              <a:rPr lang="en-US" b="1" spc="-20" dirty="0"/>
              <a:t> </a:t>
            </a:r>
            <a:r>
              <a:rPr lang="en-US" b="1" spc="-70" dirty="0"/>
              <a:t>Tree</a:t>
            </a:r>
            <a:r>
              <a:rPr lang="en-US" b="1" spc="-1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810" y="2523744"/>
            <a:ext cx="9781032" cy="4334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073" y="1302327"/>
            <a:ext cx="1087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1.ID3 is an example of univariate decision tree with only one feature at each decision node </a:t>
            </a:r>
            <a:r>
              <a:rPr lang="en-US" dirty="0">
                <a:sym typeface="Wingdings" panose="05000000000000000000" pitchFamily="2" charset="2"/>
              </a:rPr>
              <a:t>axis aligned splits.</a:t>
            </a:r>
          </a:p>
          <a:p>
            <a:r>
              <a:rPr lang="en-US" dirty="0">
                <a:sym typeface="Wingdings" panose="05000000000000000000" pitchFamily="2" charset="2"/>
              </a:rPr>
              <a:t>2.It constructs the tree using greedy approach in a top down fashion by identifying the best attribute of each level in the tree.</a:t>
            </a:r>
          </a:p>
          <a:p>
            <a:r>
              <a:rPr lang="en-US" dirty="0">
                <a:sym typeface="Wingdings" panose="05000000000000000000" pitchFamily="2" charset="2"/>
              </a:rPr>
              <a:t>3.Works fine for discrete, otherwise it has to partitioned attributes to discrete features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2216727"/>
            <a:ext cx="9843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The algorithm builds a tree using pruning measure “information Gain” with given training dataset and constructed tree to classify test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Works fine for larger dataset.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Small dataset </a:t>
            </a:r>
            <a:r>
              <a:rPr lang="en-US" dirty="0" err="1"/>
              <a:t>overfitting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accurate if missing values.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C4.5 and CART handle discrete and continuous values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. C4.5 and CART handle missing data as well.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C4.5 is prone to outliers and CART handle it well.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03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182162"/>
            <a:ext cx="11081029" cy="2921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" y="2798618"/>
            <a:ext cx="11081028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39" y="674226"/>
            <a:ext cx="9428522" cy="55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0"/>
            <a:ext cx="11720946" cy="68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7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" y="0"/>
            <a:ext cx="960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Decision</a:t>
            </a:r>
            <a:r>
              <a:rPr lang="en-US" spc="-45" dirty="0"/>
              <a:t> </a:t>
            </a:r>
            <a:r>
              <a:rPr lang="en-US" spc="-85" dirty="0"/>
              <a:t>Tree</a:t>
            </a:r>
            <a:r>
              <a:rPr lang="en-US" spc="-10" dirty="0"/>
              <a:t> </a:t>
            </a:r>
            <a:r>
              <a:rPr lang="en-US" spc="-5" dirty="0"/>
              <a:t>Learning</a:t>
            </a:r>
            <a:r>
              <a:rPr lang="en-US" spc="-20" dirty="0"/>
              <a:t> </a:t>
            </a:r>
            <a:r>
              <a:rPr lang="en-US" spc="-5" dirty="0"/>
              <a:t>Model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58291"/>
            <a:ext cx="10059924" cy="30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7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4" y="235527"/>
            <a:ext cx="9682367" cy="60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2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6" y="492152"/>
            <a:ext cx="9065887" cy="57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7" y="221673"/>
            <a:ext cx="9682367" cy="66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" dirty="0"/>
              <a:t>C4.5</a:t>
            </a:r>
            <a:r>
              <a:rPr lang="en-US" b="1" spc="-3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842655"/>
            <a:ext cx="114438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1.Works with missing values  by marking ‘?’</a:t>
            </a:r>
          </a:p>
          <a:p>
            <a:r>
              <a:rPr lang="en-US" sz="2800" dirty="0"/>
              <a:t>2.Buids C5.0 </a:t>
            </a:r>
          </a:p>
          <a:p>
            <a:r>
              <a:rPr lang="en-US" sz="2800" dirty="0"/>
              <a:t>3.Occam’s Razor problem ,two correct solutions, the simple one is chosen.</a:t>
            </a:r>
          </a:p>
          <a:p>
            <a:r>
              <a:rPr lang="en-US" sz="2800" dirty="0"/>
              <a:t>4.Need larger dataset for accuracy .</a:t>
            </a:r>
          </a:p>
          <a:p>
            <a:r>
              <a:rPr lang="en-US" sz="2800" dirty="0"/>
              <a:t>5.Uses gain ration as a measure during the construction of decision tree.</a:t>
            </a:r>
          </a:p>
          <a:p>
            <a:r>
              <a:rPr lang="en-US" sz="2800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6" y="1604772"/>
            <a:ext cx="9762744" cy="43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43" y="2125470"/>
            <a:ext cx="9319732" cy="3853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0" y="402813"/>
            <a:ext cx="9428522" cy="7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53" y="2585488"/>
            <a:ext cx="9754894" cy="36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7" y="180110"/>
            <a:ext cx="11790218" cy="1103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29" y="1283829"/>
            <a:ext cx="8703251" cy="54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9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3" y="4247912"/>
            <a:ext cx="6672493" cy="1465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14" y="1116857"/>
            <a:ext cx="8521933" cy="2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21" y="579234"/>
            <a:ext cx="9791158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272" y="609601"/>
            <a:ext cx="1174172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1.Model will classify both categorical and continuous valued target variables.</a:t>
            </a:r>
          </a:p>
          <a:p>
            <a:r>
              <a:rPr lang="en-US" sz="3200" dirty="0"/>
              <a:t>2.For a given training set X, hypothesis function f(X)as a decision tree.</a:t>
            </a:r>
          </a:p>
          <a:p>
            <a:r>
              <a:rPr lang="en-US" sz="3200" dirty="0"/>
              <a:t>3.The Decision tree generated a complete hypothesis space as a tree and allow us to search through the possible set of hypothesis.</a:t>
            </a:r>
          </a:p>
          <a:p>
            <a:endParaRPr lang="en-US" sz="3200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66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70" y="579234"/>
            <a:ext cx="9392259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39" y="166256"/>
            <a:ext cx="10254870" cy="65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70" y="123382"/>
            <a:ext cx="9319732" cy="3007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44" y="2770909"/>
            <a:ext cx="9791158" cy="39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5" y="0"/>
            <a:ext cx="9573576" cy="62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83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13" y="615990"/>
            <a:ext cx="7434027" cy="56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16" y="172125"/>
            <a:ext cx="9682367" cy="65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6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36"/>
            <a:ext cx="9682367" cy="6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5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26" y="1393453"/>
            <a:ext cx="6817547" cy="40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37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469091" cy="734291"/>
          </a:xfrm>
        </p:spPr>
        <p:txBody>
          <a:bodyPr>
            <a:noAutofit/>
          </a:bodyPr>
          <a:lstStyle/>
          <a:p>
            <a:r>
              <a:rPr lang="en-US" sz="4800" b="1" spc="-15" dirty="0"/>
              <a:t>Classification</a:t>
            </a:r>
            <a:r>
              <a:rPr lang="en-US" sz="4800" b="1" spc="50" dirty="0"/>
              <a:t> </a:t>
            </a:r>
            <a:r>
              <a:rPr lang="en-US" sz="4800" b="1" spc="-5" dirty="0"/>
              <a:t>and</a:t>
            </a:r>
            <a:r>
              <a:rPr lang="en-US" sz="4800" b="1" spc="10" dirty="0"/>
              <a:t> </a:t>
            </a:r>
            <a:r>
              <a:rPr lang="en-US" sz="4800" b="1" spc="-20" dirty="0"/>
              <a:t>Regression</a:t>
            </a:r>
            <a:r>
              <a:rPr lang="en-US" sz="4800" b="1" spc="30" dirty="0"/>
              <a:t> </a:t>
            </a:r>
            <a:r>
              <a:rPr lang="en-US" sz="4800" b="1" spc="-55" dirty="0"/>
              <a:t>Trees</a:t>
            </a:r>
            <a:r>
              <a:rPr lang="en-US" sz="4800" b="1" spc="5" dirty="0"/>
              <a:t> </a:t>
            </a:r>
            <a:r>
              <a:rPr lang="en-US" sz="4800" b="1" spc="-10" dirty="0"/>
              <a:t>Construction</a:t>
            </a:r>
            <a:endParaRPr lang="en-US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762" y="734291"/>
            <a:ext cx="1223356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1.Multivariate decision tree algorithm </a:t>
            </a:r>
          </a:p>
          <a:p>
            <a:r>
              <a:rPr lang="en-US" sz="2800" dirty="0"/>
              <a:t>2.Oblique splits</a:t>
            </a:r>
          </a:p>
          <a:p>
            <a:r>
              <a:rPr lang="en-US" sz="2800" dirty="0"/>
              <a:t>3.Categorical -&gt;classification tree otherwise -&gt;regression tree.</a:t>
            </a:r>
          </a:p>
          <a:p>
            <a:r>
              <a:rPr lang="en-US" sz="2800" dirty="0"/>
              <a:t>4.Uses GINI index to construct decision tree</a:t>
            </a:r>
          </a:p>
          <a:p>
            <a:r>
              <a:rPr lang="en-US" sz="2800" dirty="0"/>
              <a:t>5.GINI -&gt;number of data instances or its proportion of instances </a:t>
            </a:r>
          </a:p>
          <a:p>
            <a:r>
              <a:rPr lang="en-US" sz="2800" dirty="0"/>
              <a:t>6.Tree construction by splitting the nodes into two nodes</a:t>
            </a:r>
          </a:p>
          <a:p>
            <a:r>
              <a:rPr lang="en-US" sz="2800" dirty="0"/>
              <a:t>7.If an attribute has more than two possible values, GINI index is calculated for all the subsets of the attributes and the subset which has a maximum value is selected as the best split subset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2" y="4853582"/>
            <a:ext cx="11914909" cy="200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13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02" y="186377"/>
            <a:ext cx="11419861" cy="3464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3" y="3754882"/>
            <a:ext cx="9842950" cy="28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0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Structure</a:t>
            </a:r>
            <a:r>
              <a:rPr lang="en-US" b="1" spc="-40" dirty="0"/>
              <a:t> </a:t>
            </a:r>
            <a:r>
              <a:rPr lang="en-US" b="1" dirty="0"/>
              <a:t>of</a:t>
            </a:r>
            <a:r>
              <a:rPr lang="en-US" b="1" spc="-10" dirty="0"/>
              <a:t> </a:t>
            </a:r>
            <a:r>
              <a:rPr lang="en-US" b="1" dirty="0"/>
              <a:t>a</a:t>
            </a:r>
            <a:r>
              <a:rPr lang="en-US" b="1" spc="-30" dirty="0"/>
              <a:t> </a:t>
            </a:r>
            <a:r>
              <a:rPr lang="en-US" b="1" spc="-5" dirty="0"/>
              <a:t>Decision</a:t>
            </a:r>
            <a:r>
              <a:rPr lang="en-US" b="1" spc="-45" dirty="0"/>
              <a:t> </a:t>
            </a:r>
            <a:r>
              <a:rPr lang="en-US" b="1" spc="-85" dirty="0"/>
              <a:t>Tree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3171" y="2104644"/>
            <a:ext cx="4105655" cy="26487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939" y="4881371"/>
            <a:ext cx="9686544" cy="7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472" y="1540763"/>
            <a:ext cx="9973056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7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80" y="181074"/>
            <a:ext cx="9464786" cy="4722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629" y="4492794"/>
            <a:ext cx="5185687" cy="19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4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089"/>
            <a:ext cx="8014244" cy="6442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36" y="508889"/>
            <a:ext cx="3735145" cy="23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32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17" y="110186"/>
            <a:ext cx="9138414" cy="1040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1" y="1150577"/>
            <a:ext cx="9102150" cy="57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6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68" y="686018"/>
            <a:ext cx="7216446" cy="39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3" y="0"/>
            <a:ext cx="9537313" cy="67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591" y="1361789"/>
            <a:ext cx="7542818" cy="41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0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138546"/>
            <a:ext cx="9573576" cy="67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87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00" y="0"/>
            <a:ext cx="7760399" cy="2623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75" y="1912893"/>
            <a:ext cx="9646103" cy="47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2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0" y="235527"/>
            <a:ext cx="8987969" cy="56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74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" y="193964"/>
            <a:ext cx="116516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1.It is a structure with root node ,internal node/decision nodes, branches and leaf nodes.</a:t>
            </a:r>
            <a:br>
              <a:rPr lang="en-US" sz="2800" dirty="0">
                <a:latin typeface="Arial Rounded MT Bold" panose="020F0704030504030204" pitchFamily="34" charset="0"/>
              </a:rPr>
            </a:br>
            <a:r>
              <a:rPr lang="en-US" sz="2800" dirty="0">
                <a:latin typeface="Arial Rounded MT Bold" panose="020F0704030504030204" pitchFamily="34" charset="0"/>
              </a:rPr>
              <a:t>2.Topmost  tree node is root node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3.Internal nodes are test nodes and also decision nodes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4.These nodes represent a choice or test an input attribute and the outputs for a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5.The branches are labelled as per the outcomes or output values of the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6.Each decision is a path to a leaf node 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7.The leaf nodes represent the label or outcomes of a decision path.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8.Every path from root to leaf node represents the logical rule corresponds to a conjunction of test attributes and the whole tree represents the disjunction of these conjunctions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9755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8236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54" y="4876734"/>
            <a:ext cx="4890655" cy="19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78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235526"/>
            <a:ext cx="9682367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0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51" y="2343375"/>
            <a:ext cx="8159298" cy="21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60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" y="0"/>
            <a:ext cx="8201891" cy="67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21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88" y="0"/>
            <a:ext cx="9319732" cy="62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5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345" y="1529918"/>
            <a:ext cx="9973056" cy="5109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5236" y="-39651"/>
            <a:ext cx="8104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Regression Trees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6588"/>
            <a:ext cx="11679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1.Variant of decision tree with continuous .</a:t>
            </a:r>
          </a:p>
          <a:p>
            <a:r>
              <a:rPr lang="en-US" sz="2400" dirty="0"/>
              <a:t>2.Uses reduction in variance which uses standard deviation to choose the best splitting attribute.</a:t>
            </a:r>
          </a:p>
        </p:txBody>
      </p:sp>
    </p:spTree>
    <p:extLst>
      <p:ext uri="{BB962C8B-B14F-4D97-AF65-F5344CB8AC3E}">
        <p14:creationId xmlns:p14="http://schemas.microsoft.com/office/powerpoint/2010/main" val="4161700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2" y="162981"/>
            <a:ext cx="9464786" cy="47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95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07" y="814453"/>
            <a:ext cx="9464786" cy="52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43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79" y="0"/>
            <a:ext cx="9174677" cy="55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6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66" y="443531"/>
            <a:ext cx="9283468" cy="59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9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Structure </a:t>
            </a:r>
            <a:r>
              <a:rPr lang="en-US" dirty="0"/>
              <a:t>of</a:t>
            </a:r>
            <a:r>
              <a:rPr lang="en-US" spc="-5" dirty="0"/>
              <a:t> </a:t>
            </a:r>
            <a:r>
              <a:rPr lang="en-US" dirty="0"/>
              <a:t>a</a:t>
            </a:r>
            <a:r>
              <a:rPr lang="en-US" spc="-20" dirty="0"/>
              <a:t>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75" dirty="0"/>
              <a:t>Tree</a:t>
            </a:r>
            <a:endParaRPr 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1076960" y="1657350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95" dirty="0">
                <a:latin typeface="Verdana"/>
                <a:cs typeface="Verdana"/>
              </a:rPr>
              <a:t>BUILDIN</a:t>
            </a:r>
            <a:r>
              <a:rPr sz="1800" b="1" i="1" spc="-330" dirty="0">
                <a:latin typeface="Verdana"/>
                <a:cs typeface="Verdana"/>
              </a:rPr>
              <a:t>G</a:t>
            </a:r>
            <a:r>
              <a:rPr sz="1800" b="1" i="1" spc="-114" dirty="0">
                <a:latin typeface="Verdana"/>
                <a:cs typeface="Verdana"/>
              </a:rPr>
              <a:t> </a:t>
            </a:r>
            <a:r>
              <a:rPr sz="1800" b="1" i="1" spc="-350" dirty="0">
                <a:latin typeface="Verdana"/>
                <a:cs typeface="Verdana"/>
              </a:rPr>
              <a:t>THE</a:t>
            </a:r>
            <a:r>
              <a:rPr sz="1800" b="1" i="1" spc="-125" dirty="0">
                <a:latin typeface="Verdana"/>
                <a:cs typeface="Verdana"/>
              </a:rPr>
              <a:t> </a:t>
            </a:r>
            <a:r>
              <a:rPr sz="1800" b="1" i="1" spc="-360" dirty="0">
                <a:latin typeface="Verdana"/>
                <a:cs typeface="Verdana"/>
              </a:rPr>
              <a:t>TREE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6" y="2008632"/>
            <a:ext cx="10315956" cy="1688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3830502"/>
            <a:ext cx="5212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 spc="-235" dirty="0">
                <a:latin typeface="Verdana"/>
                <a:cs typeface="Verdana"/>
              </a:rPr>
              <a:t>   KNOWLEDG</a:t>
            </a:r>
            <a:r>
              <a:rPr lang="en-US" b="1" i="1" spc="-195" dirty="0">
                <a:latin typeface="Verdana"/>
                <a:cs typeface="Verdana"/>
              </a:rPr>
              <a:t>E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60" dirty="0">
                <a:latin typeface="Verdana"/>
                <a:cs typeface="Verdana"/>
              </a:rPr>
              <a:t>INFERENCE</a:t>
            </a:r>
            <a:r>
              <a:rPr lang="en-US" b="1" i="1" spc="-100" dirty="0">
                <a:latin typeface="Verdana"/>
                <a:cs typeface="Verdana"/>
              </a:rPr>
              <a:t> </a:t>
            </a:r>
            <a:r>
              <a:rPr lang="en-US" b="1" i="1" spc="-195" dirty="0">
                <a:latin typeface="Verdana"/>
                <a:cs typeface="Verdana"/>
              </a:rPr>
              <a:t>OR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45" dirty="0">
                <a:latin typeface="Verdana"/>
                <a:cs typeface="Verdana"/>
              </a:rPr>
              <a:t>CLASSIFICATION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8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952" y="4605389"/>
            <a:ext cx="10553700" cy="19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45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4" y="0"/>
            <a:ext cx="9573576" cy="65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08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60" y="1140140"/>
            <a:ext cx="8376879" cy="45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13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1" y="0"/>
            <a:ext cx="9682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0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07" y="1352742"/>
            <a:ext cx="9464786" cy="4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03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" dirty="0"/>
              <a:t>Validating</a:t>
            </a:r>
            <a:r>
              <a:rPr lang="en-US" spc="25" dirty="0"/>
              <a:t> </a:t>
            </a:r>
            <a:r>
              <a:rPr lang="en-US" spc="-5" dirty="0"/>
              <a:t>and</a:t>
            </a:r>
            <a:r>
              <a:rPr lang="en-US" dirty="0"/>
              <a:t> </a:t>
            </a:r>
            <a:r>
              <a:rPr lang="en-US" spc="-10" dirty="0"/>
              <a:t>Pruning</a:t>
            </a:r>
            <a:r>
              <a:rPr lang="en-US" spc="20" dirty="0"/>
              <a:t> </a:t>
            </a:r>
            <a:r>
              <a:rPr lang="en-US" spc="-5" dirty="0"/>
              <a:t>of</a:t>
            </a:r>
            <a:r>
              <a:rPr lang="en-US" dirty="0"/>
              <a:t> </a:t>
            </a:r>
            <a:r>
              <a:rPr lang="en-US" spc="-10" dirty="0"/>
              <a:t>Decision</a:t>
            </a:r>
            <a:r>
              <a:rPr lang="en-US" spc="15" dirty="0"/>
              <a:t> </a:t>
            </a:r>
            <a:r>
              <a:rPr lang="en-US" spc="-55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3744" y="2043683"/>
            <a:ext cx="6152387" cy="32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23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>
            <a:normAutofit/>
          </a:bodyPr>
          <a:lstStyle/>
          <a:p>
            <a:r>
              <a:rPr lang="en-US" sz="5400" b="1" spc="-20" dirty="0"/>
              <a:t>Chapter</a:t>
            </a:r>
            <a:r>
              <a:rPr lang="en-US" sz="5400" b="1" spc="5" dirty="0"/>
              <a:t> </a:t>
            </a:r>
            <a:r>
              <a:rPr lang="en-US" sz="5400" b="1" spc="-5" dirty="0"/>
              <a:t>8 -</a:t>
            </a:r>
            <a:r>
              <a:rPr lang="en-US" sz="5400" b="1" spc="-20" dirty="0"/>
              <a:t>Bayesian</a:t>
            </a:r>
            <a:r>
              <a:rPr lang="en-US" sz="5400" b="1" spc="-60" dirty="0"/>
              <a:t> </a:t>
            </a:r>
            <a:r>
              <a:rPr lang="en-US" sz="5400" b="1" spc="-5" dirty="0"/>
              <a:t>Learning</a:t>
            </a:r>
            <a:endParaRPr lang="en-US" sz="54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288" y="2479548"/>
            <a:ext cx="9107424" cy="18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37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based learning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1782" y="1510145"/>
            <a:ext cx="11388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Prior knowledge or prior probabilities with observed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How to model the randomness ,uncertainty and noise to predict future events.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Probabilistic model –randomness deterministic –no randomness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Naïve </a:t>
            </a:r>
            <a:r>
              <a:rPr lang="en-US" sz="3200" dirty="0" err="1"/>
              <a:t>bayes</a:t>
            </a:r>
            <a:r>
              <a:rPr lang="en-US" sz="3200" dirty="0"/>
              <a:t> and Bayesian Belief Network (BBN)</a:t>
            </a:r>
          </a:p>
        </p:txBody>
      </p:sp>
    </p:spTree>
    <p:extLst>
      <p:ext uri="{BB962C8B-B14F-4D97-AF65-F5344CB8AC3E}">
        <p14:creationId xmlns:p14="http://schemas.microsoft.com/office/powerpoint/2010/main" val="2222523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672" y="1"/>
            <a:ext cx="10515600" cy="955964"/>
          </a:xfrm>
        </p:spPr>
        <p:txBody>
          <a:bodyPr>
            <a:normAutofit/>
          </a:bodyPr>
          <a:lstStyle/>
          <a:p>
            <a:r>
              <a:rPr lang="en-US" sz="4800" b="1" spc="-5" dirty="0"/>
              <a:t>Fundamentals</a:t>
            </a:r>
            <a:r>
              <a:rPr lang="en-US" sz="4800" b="1" spc="-40" dirty="0"/>
              <a:t> </a:t>
            </a:r>
            <a:r>
              <a:rPr lang="en-US" sz="4800" b="1" dirty="0"/>
              <a:t>of</a:t>
            </a:r>
            <a:r>
              <a:rPr lang="en-US" sz="4800" b="1" spc="-10" dirty="0"/>
              <a:t> </a:t>
            </a:r>
            <a:r>
              <a:rPr lang="en-US" sz="4800" b="1" spc="-30" dirty="0"/>
              <a:t>Bayes</a:t>
            </a:r>
            <a:r>
              <a:rPr lang="en-US" sz="4800" b="1" spc="-35" dirty="0"/>
              <a:t> </a:t>
            </a:r>
            <a:r>
              <a:rPr lang="en-US" sz="4800" b="1" spc="-15" dirty="0"/>
              <a:t>Theorem</a:t>
            </a:r>
            <a:endParaRPr lang="en-US" sz="48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037" y="955965"/>
            <a:ext cx="10931236" cy="55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51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36" y="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4800" b="1" spc="-10" dirty="0"/>
              <a:t>Classification</a:t>
            </a:r>
            <a:r>
              <a:rPr lang="en-US" sz="4800" b="1" spc="-45" dirty="0"/>
              <a:t> </a:t>
            </a:r>
            <a:r>
              <a:rPr lang="en-US" sz="4800" b="1" spc="-5" dirty="0"/>
              <a:t>Using </a:t>
            </a:r>
            <a:r>
              <a:rPr lang="en-US" sz="4800" b="1" spc="-30" dirty="0"/>
              <a:t>Bayes</a:t>
            </a:r>
            <a:r>
              <a:rPr lang="en-US" sz="4800" b="1" spc="-40" dirty="0"/>
              <a:t> </a:t>
            </a:r>
            <a:r>
              <a:rPr lang="en-US" sz="4800" b="1" spc="-5" dirty="0"/>
              <a:t>Model</a:t>
            </a:r>
            <a:endParaRPr lang="en-US" sz="48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785" y="3153397"/>
            <a:ext cx="8325611" cy="6004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8395" y="4363987"/>
            <a:ext cx="5753100" cy="34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5971"/>
            <a:ext cx="10841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400" b="1" dirty="0"/>
              <a:t>Based on Bayes principle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Based on mathematical formula used to determine posterior probability ,given prior probabilities of events 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Based on prior knowledge and posterior distributions  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8765" y="2467661"/>
            <a:ext cx="1144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 h is the target class to be classified and evidence E is the given test instance </a:t>
            </a:r>
          </a:p>
        </p:txBody>
      </p:sp>
    </p:spTree>
    <p:extLst>
      <p:ext uri="{BB962C8B-B14F-4D97-AF65-F5344CB8AC3E}">
        <p14:creationId xmlns:p14="http://schemas.microsoft.com/office/powerpoint/2010/main" val="972160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/>
              <a:t>Maximum</a:t>
            </a:r>
            <a:r>
              <a:rPr lang="en-US" spc="10" dirty="0"/>
              <a:t> </a:t>
            </a:r>
            <a:r>
              <a:rPr lang="en-US" spc="-5" dirty="0"/>
              <a:t>A</a:t>
            </a:r>
            <a:r>
              <a:rPr lang="en-US" spc="40" dirty="0"/>
              <a:t> </a:t>
            </a:r>
            <a:r>
              <a:rPr lang="en-US" spc="-25" dirty="0"/>
              <a:t>Posteriori</a:t>
            </a:r>
            <a:r>
              <a:rPr lang="en-US" spc="30" dirty="0"/>
              <a:t> </a:t>
            </a:r>
            <a:r>
              <a:rPr lang="en-US" spc="-5" dirty="0"/>
              <a:t>(MAP)</a:t>
            </a:r>
            <a:r>
              <a:rPr lang="en-US" spc="25" dirty="0"/>
              <a:t> </a:t>
            </a:r>
            <a:r>
              <a:rPr lang="en-US" spc="-5" dirty="0"/>
              <a:t>Hypothesis,</a:t>
            </a:r>
            <a:r>
              <a:rPr lang="en-US" spc="25" dirty="0"/>
              <a:t> </a:t>
            </a:r>
            <a:r>
              <a:rPr lang="en-US" spc="-5" dirty="0" err="1"/>
              <a:t>h</a:t>
            </a:r>
            <a:r>
              <a:rPr lang="en-US" spc="-5" baseline="-25000" dirty="0" err="1"/>
              <a:t>MAP</a:t>
            </a:r>
            <a:endParaRPr lang="en-US" baseline="-25000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99715"/>
            <a:ext cx="9925050" cy="403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9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/>
              <a:t>Advantages</a:t>
            </a:r>
            <a:r>
              <a:rPr lang="en-US" spc="-10" dirty="0"/>
              <a:t> 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83" y="2257044"/>
            <a:ext cx="10466832" cy="2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257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0"/>
            <a:ext cx="10515600" cy="729384"/>
          </a:xfrm>
        </p:spPr>
        <p:txBody>
          <a:bodyPr>
            <a:noAutofit/>
          </a:bodyPr>
          <a:lstStyle/>
          <a:p>
            <a:r>
              <a:rPr lang="en-US" sz="4800" b="1" spc="-10" dirty="0"/>
              <a:t>Maximum</a:t>
            </a:r>
            <a:r>
              <a:rPr lang="en-US" sz="4800" b="1" spc="-30" dirty="0"/>
              <a:t> </a:t>
            </a:r>
            <a:r>
              <a:rPr lang="en-US" sz="4800" b="1" spc="-20" dirty="0"/>
              <a:t>Likelihood</a:t>
            </a:r>
            <a:r>
              <a:rPr lang="en-US" sz="4800" b="1" spc="-25" dirty="0"/>
              <a:t> </a:t>
            </a:r>
            <a:r>
              <a:rPr lang="en-US" sz="4800" b="1" dirty="0"/>
              <a:t>(ML) Hypothesis,</a:t>
            </a:r>
            <a:r>
              <a:rPr lang="en-US" sz="4800" b="1" spc="-15" dirty="0"/>
              <a:t> </a:t>
            </a:r>
            <a:r>
              <a:rPr lang="en-US" sz="4800" b="1" dirty="0" err="1"/>
              <a:t>h</a:t>
            </a:r>
            <a:r>
              <a:rPr lang="en-US" sz="4800" b="1" baseline="-25000" dirty="0" err="1"/>
              <a:t>ML</a:t>
            </a:r>
            <a:endParaRPr lang="en-US" sz="4800" b="1" baseline="-25000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218" y="729384"/>
            <a:ext cx="9544535" cy="1897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8" y="2476544"/>
            <a:ext cx="5113160" cy="209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8" y="4686190"/>
            <a:ext cx="7760399" cy="18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50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54894" cy="439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01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Naïve</a:t>
            </a:r>
            <a:r>
              <a:rPr lang="en-US" spc="-65" dirty="0"/>
              <a:t> </a:t>
            </a:r>
            <a:r>
              <a:rPr lang="en-US" spc="-30" dirty="0"/>
              <a:t>Bayes</a:t>
            </a:r>
            <a:r>
              <a:rPr lang="en-US" spc="-55" dirty="0"/>
              <a:t> </a:t>
            </a:r>
            <a:r>
              <a:rPr lang="en-US" spc="-5" dirty="0"/>
              <a:t>Algorithm</a:t>
            </a:r>
            <a:endParaRPr lang="en-US" dirty="0"/>
          </a:p>
        </p:txBody>
      </p:sp>
      <p:pic>
        <p:nvPicPr>
          <p:cNvPr id="3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33323"/>
            <a:ext cx="9915283" cy="45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54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5" y="0"/>
            <a:ext cx="9501049" cy="39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5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62" y="0"/>
            <a:ext cx="11897238" cy="35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28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16" y="782789"/>
            <a:ext cx="9682367" cy="529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89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216742"/>
            <a:ext cx="11485418" cy="61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446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34" y="0"/>
            <a:ext cx="6454911" cy="1516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70" y="1509120"/>
            <a:ext cx="9609840" cy="5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1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02" y="592804"/>
            <a:ext cx="9355995" cy="56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27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5002" cy="69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7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" dirty="0"/>
              <a:t>Disadvantages</a:t>
            </a:r>
            <a:r>
              <a:rPr lang="en-US" spc="-15" dirty="0"/>
              <a:t> </a:t>
            </a:r>
            <a:r>
              <a:rPr lang="en-US" spc="-10" dirty="0"/>
              <a:t>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283" y="1969007"/>
            <a:ext cx="9933432" cy="35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67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79" y="321131"/>
            <a:ext cx="11514612" cy="1338938"/>
          </a:xfrm>
          <a:prstGeom prst="rect">
            <a:avLst/>
          </a:prstGeom>
        </p:spPr>
      </p:pic>
      <p:sp>
        <p:nvSpPr>
          <p:cNvPr id="4" name="object 2"/>
          <p:cNvSpPr txBox="1"/>
          <p:nvPr/>
        </p:nvSpPr>
        <p:spPr>
          <a:xfrm>
            <a:off x="236405" y="4187467"/>
            <a:ext cx="11747777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10"/>
              </a:lnSpc>
              <a:spcBef>
                <a:spcPts val="100"/>
              </a:spcBef>
            </a:pPr>
            <a:r>
              <a:rPr sz="2000" b="1" i="1" spc="-360" dirty="0">
                <a:latin typeface="Verdana"/>
                <a:cs typeface="Verdana"/>
              </a:rPr>
              <a:t>Z</a:t>
            </a:r>
            <a:r>
              <a:rPr sz="2000" b="1" i="1" spc="-350" dirty="0">
                <a:latin typeface="Verdana"/>
                <a:cs typeface="Verdana"/>
              </a:rPr>
              <a:t>E</a:t>
            </a:r>
            <a:r>
              <a:rPr sz="2000" b="1" i="1" spc="-210" dirty="0">
                <a:latin typeface="Verdana"/>
                <a:cs typeface="Verdana"/>
              </a:rPr>
              <a:t>R</a:t>
            </a:r>
            <a:r>
              <a:rPr sz="2000" b="1" i="1" spc="-220" dirty="0">
                <a:latin typeface="Verdana"/>
                <a:cs typeface="Verdana"/>
              </a:rPr>
              <a:t>O</a:t>
            </a:r>
            <a:r>
              <a:rPr sz="2000" b="1" i="1" spc="-145" dirty="0">
                <a:latin typeface="Verdana"/>
                <a:cs typeface="Verdana"/>
              </a:rPr>
              <a:t> </a:t>
            </a:r>
            <a:r>
              <a:rPr sz="2000" b="1" i="1" spc="-370" dirty="0">
                <a:latin typeface="Verdana"/>
                <a:cs typeface="Verdana"/>
              </a:rPr>
              <a:t>P</a:t>
            </a:r>
            <a:r>
              <a:rPr sz="2000" b="1" i="1" spc="-380" dirty="0">
                <a:latin typeface="Verdana"/>
                <a:cs typeface="Verdana"/>
              </a:rPr>
              <a:t>R</a:t>
            </a:r>
            <a:r>
              <a:rPr sz="2000" b="1" i="1" spc="-290" dirty="0">
                <a:latin typeface="Verdana"/>
                <a:cs typeface="Verdana"/>
              </a:rPr>
              <a:t>OBAB</a:t>
            </a:r>
            <a:r>
              <a:rPr sz="2000" b="1" i="1" spc="-195" dirty="0">
                <a:latin typeface="Verdana"/>
                <a:cs typeface="Verdana"/>
              </a:rPr>
              <a:t>I</a:t>
            </a:r>
            <a:r>
              <a:rPr sz="2000" b="1" i="1" spc="-420" dirty="0">
                <a:latin typeface="Verdana"/>
                <a:cs typeface="Verdana"/>
              </a:rPr>
              <a:t>LITY</a:t>
            </a:r>
            <a:r>
              <a:rPr sz="2000" b="1" i="1" spc="-170" dirty="0">
                <a:latin typeface="Verdana"/>
                <a:cs typeface="Verdana"/>
              </a:rPr>
              <a:t> </a:t>
            </a:r>
            <a:r>
              <a:rPr sz="2000" b="1" i="1" spc="-310" dirty="0">
                <a:latin typeface="Verdana"/>
                <a:cs typeface="Verdana"/>
              </a:rPr>
              <a:t>ERROR</a:t>
            </a:r>
            <a:endParaRPr sz="2000" dirty="0">
              <a:latin typeface="Verdana"/>
              <a:cs typeface="Verdana"/>
            </a:endParaRPr>
          </a:p>
          <a:p>
            <a:pPr marL="12700" marR="5080">
              <a:lnSpc>
                <a:spcPct val="150000"/>
              </a:lnSpc>
              <a:spcBef>
                <a:spcPts val="180"/>
              </a:spcBef>
            </a:pPr>
            <a:r>
              <a:rPr sz="2000" spc="-5" dirty="0">
                <a:latin typeface="Arial MT"/>
                <a:cs typeface="Arial MT"/>
              </a:rPr>
              <a:t>Zero-probability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error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solved by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applying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smoothing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technique called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Laplace correction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which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means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given 1000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instances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training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dataset,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there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zero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instances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particular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 of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feature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we </a:t>
            </a:r>
            <a:r>
              <a:rPr sz="2000" spc="-4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add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1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instance for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each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attribute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pair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that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feature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which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will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make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much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difference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1000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 </a:t>
            </a:r>
            <a:r>
              <a:rPr sz="2000" spc="-4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instances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 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overall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probability does not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become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zero.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288984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3" y="291222"/>
            <a:ext cx="9682367" cy="2451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5" y="2742925"/>
            <a:ext cx="9682367" cy="37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2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93" y="301291"/>
            <a:ext cx="9428522" cy="561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52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07" y="2347898"/>
            <a:ext cx="9464786" cy="21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212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Brute</a:t>
            </a:r>
            <a:r>
              <a:rPr lang="en-US" spc="-45" dirty="0"/>
              <a:t> </a:t>
            </a:r>
            <a:r>
              <a:rPr lang="en-US" spc="-30" dirty="0"/>
              <a:t>Force</a:t>
            </a:r>
            <a:r>
              <a:rPr lang="en-US" spc="-25" dirty="0"/>
              <a:t> </a:t>
            </a:r>
            <a:r>
              <a:rPr lang="en-US" spc="-30" dirty="0"/>
              <a:t>Bayes</a:t>
            </a:r>
            <a:r>
              <a:rPr lang="en-US" spc="-45" dirty="0"/>
              <a:t> </a:t>
            </a:r>
            <a:r>
              <a:rPr lang="en-US" spc="-5" dirty="0"/>
              <a:t>Algorithm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90688"/>
            <a:ext cx="9791700" cy="25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31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18" y="0"/>
            <a:ext cx="10515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spc="-30" dirty="0"/>
              <a:t>Bayes</a:t>
            </a:r>
            <a:r>
              <a:rPr lang="en-US" b="1" spc="-40" dirty="0"/>
              <a:t> </a:t>
            </a:r>
            <a:r>
              <a:rPr lang="en-US" b="1" spc="-5" dirty="0"/>
              <a:t>Optimal</a:t>
            </a:r>
            <a:r>
              <a:rPr lang="en-US" b="1" spc="-35" dirty="0"/>
              <a:t> </a:t>
            </a:r>
            <a:r>
              <a:rPr lang="en-US" b="1" spc="-10" dirty="0"/>
              <a:t>Classifier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382" y="609601"/>
            <a:ext cx="10220083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" y="2604655"/>
            <a:ext cx="11388436" cy="3394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404" y="5902036"/>
            <a:ext cx="9233959" cy="9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04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Gibbs</a:t>
            </a:r>
            <a:r>
              <a:rPr lang="en-US" spc="-35" dirty="0"/>
              <a:t> </a:t>
            </a:r>
            <a:r>
              <a:rPr lang="en-US" spc="-5" dirty="0"/>
              <a:t>Algorithm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022763"/>
            <a:ext cx="10744200" cy="28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30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27" y="365125"/>
            <a:ext cx="11956473" cy="1325563"/>
          </a:xfrm>
        </p:spPr>
        <p:txBody>
          <a:bodyPr>
            <a:noAutofit/>
          </a:bodyPr>
          <a:lstStyle/>
          <a:p>
            <a:r>
              <a:rPr lang="en-US" sz="4800" b="1" spc="-5" dirty="0"/>
              <a:t>Naïve</a:t>
            </a:r>
            <a:r>
              <a:rPr lang="en-US" sz="4800" b="1" spc="-20" dirty="0"/>
              <a:t> </a:t>
            </a:r>
            <a:r>
              <a:rPr lang="en-US" sz="4800" b="1" spc="-25" dirty="0"/>
              <a:t>Bayes</a:t>
            </a:r>
            <a:r>
              <a:rPr lang="en-US" sz="4800" b="1" dirty="0"/>
              <a:t> </a:t>
            </a:r>
            <a:r>
              <a:rPr lang="en-US" sz="4800" b="1" spc="-5" dirty="0"/>
              <a:t>Algorithm</a:t>
            </a:r>
            <a:r>
              <a:rPr lang="en-US" sz="4800" b="1" spc="-35" dirty="0"/>
              <a:t> </a:t>
            </a:r>
            <a:r>
              <a:rPr lang="en-US" sz="4800" b="1" spc="-10" dirty="0"/>
              <a:t>For</a:t>
            </a:r>
            <a:r>
              <a:rPr lang="en-US" sz="4800" b="1" spc="5" dirty="0"/>
              <a:t> </a:t>
            </a:r>
            <a:r>
              <a:rPr lang="en-US" sz="4800" b="1" spc="-5" dirty="0"/>
              <a:t>Continuous</a:t>
            </a:r>
            <a:r>
              <a:rPr lang="en-US" sz="4800" b="1" spc="-30" dirty="0"/>
              <a:t> </a:t>
            </a:r>
            <a:r>
              <a:rPr lang="en-US" sz="4800" b="1" spc="-20" dirty="0"/>
              <a:t>Attributes</a:t>
            </a:r>
            <a:endParaRPr lang="en-US" sz="4800" b="1" dirty="0"/>
          </a:p>
        </p:txBody>
      </p:sp>
      <p:pic>
        <p:nvPicPr>
          <p:cNvPr id="3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564" y="1565564"/>
            <a:ext cx="10205811" cy="1634836"/>
          </a:xfrm>
          <a:prstGeom prst="rect">
            <a:avLst/>
          </a:prstGeom>
        </p:spPr>
      </p:pic>
      <p:sp>
        <p:nvSpPr>
          <p:cNvPr id="4" name="object 2"/>
          <p:cNvSpPr txBox="1"/>
          <p:nvPr/>
        </p:nvSpPr>
        <p:spPr>
          <a:xfrm>
            <a:off x="803564" y="3593661"/>
            <a:ext cx="9602470" cy="162416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00" b="1" i="1" spc="-220" dirty="0">
                <a:latin typeface="Verdana"/>
                <a:cs typeface="Verdana"/>
              </a:rPr>
              <a:t>GAUSSIAN</a:t>
            </a:r>
            <a:r>
              <a:rPr sz="1800" b="1" i="1" spc="-100" dirty="0">
                <a:latin typeface="Verdana"/>
                <a:cs typeface="Verdana"/>
              </a:rPr>
              <a:t> </a:t>
            </a:r>
            <a:r>
              <a:rPr sz="1800" b="1" i="1" spc="-229" dirty="0">
                <a:latin typeface="Verdana"/>
                <a:cs typeface="Verdana"/>
              </a:rPr>
              <a:t>NAIVE</a:t>
            </a:r>
            <a:r>
              <a:rPr sz="1800" b="1" i="1" spc="-114" dirty="0">
                <a:latin typeface="Verdana"/>
                <a:cs typeface="Verdana"/>
              </a:rPr>
              <a:t> </a:t>
            </a:r>
            <a:r>
              <a:rPr sz="1800" b="1" i="1" spc="-254" dirty="0">
                <a:latin typeface="Verdana"/>
                <a:cs typeface="Verdana"/>
              </a:rPr>
              <a:t>BAYE</a:t>
            </a:r>
            <a:r>
              <a:rPr sz="1800" b="1" i="1" spc="-240" dirty="0">
                <a:latin typeface="Verdana"/>
                <a:cs typeface="Verdana"/>
              </a:rPr>
              <a:t>S</a:t>
            </a:r>
            <a:r>
              <a:rPr sz="1800" b="1" i="1" spc="-100" dirty="0">
                <a:latin typeface="Verdana"/>
                <a:cs typeface="Verdana"/>
              </a:rPr>
              <a:t> </a:t>
            </a:r>
            <a:r>
              <a:rPr sz="1800" b="1" i="1" spc="-235" dirty="0">
                <a:latin typeface="Verdana"/>
                <a:cs typeface="Verdana"/>
              </a:rPr>
              <a:t>ALGORITHM</a:t>
            </a:r>
            <a:endParaRPr sz="1800" dirty="0">
              <a:latin typeface="Verdana"/>
              <a:cs typeface="Verdana"/>
            </a:endParaRPr>
          </a:p>
          <a:p>
            <a:pPr marL="12700" marR="5080">
              <a:lnSpc>
                <a:spcPct val="200000"/>
              </a:lnSpc>
              <a:spcBef>
                <a:spcPts val="1015"/>
              </a:spcBef>
            </a:pPr>
            <a:r>
              <a:rPr sz="1800" spc="-175" dirty="0">
                <a:latin typeface="Verdana"/>
                <a:cs typeface="Verdana"/>
              </a:rPr>
              <a:t>IN </a:t>
            </a:r>
            <a:r>
              <a:rPr sz="1800" spc="-100" dirty="0">
                <a:latin typeface="Verdana"/>
                <a:cs typeface="Verdana"/>
              </a:rPr>
              <a:t>GAUSSIAN </a:t>
            </a:r>
            <a:r>
              <a:rPr sz="1800" spc="-80" dirty="0">
                <a:latin typeface="Verdana"/>
                <a:cs typeface="Verdana"/>
              </a:rPr>
              <a:t>NAIVE </a:t>
            </a:r>
            <a:r>
              <a:rPr sz="1800" spc="-135" dirty="0">
                <a:latin typeface="Verdana"/>
                <a:cs typeface="Verdana"/>
              </a:rPr>
              <a:t>BAYES, </a:t>
            </a:r>
            <a:r>
              <a:rPr sz="1800" spc="-225" dirty="0">
                <a:latin typeface="Verdana"/>
                <a:cs typeface="Verdana"/>
              </a:rPr>
              <a:t>THE </a:t>
            </a:r>
            <a:r>
              <a:rPr sz="1800" spc="-125" dirty="0">
                <a:latin typeface="Verdana"/>
                <a:cs typeface="Verdana"/>
              </a:rPr>
              <a:t>VALUES </a:t>
            </a:r>
            <a:r>
              <a:rPr sz="1800" spc="-10" dirty="0">
                <a:latin typeface="Verdana"/>
                <a:cs typeface="Verdana"/>
              </a:rPr>
              <a:t>OF </a:t>
            </a:r>
            <a:r>
              <a:rPr sz="1800" spc="-90" dirty="0">
                <a:latin typeface="Verdana"/>
                <a:cs typeface="Verdana"/>
              </a:rPr>
              <a:t>CONTINUOUS </a:t>
            </a:r>
            <a:r>
              <a:rPr sz="1800" spc="-180" dirty="0">
                <a:latin typeface="Verdana"/>
                <a:cs typeface="Verdana"/>
              </a:rPr>
              <a:t>FEATURES </a:t>
            </a:r>
            <a:r>
              <a:rPr sz="1800" spc="-70" dirty="0">
                <a:latin typeface="Verdana"/>
                <a:cs typeface="Verdana"/>
              </a:rPr>
              <a:t>ARE </a:t>
            </a:r>
            <a:r>
              <a:rPr sz="1800" spc="-114" dirty="0">
                <a:latin typeface="Verdana"/>
                <a:cs typeface="Verdana"/>
              </a:rPr>
              <a:t>ASSUMED </a:t>
            </a:r>
            <a:r>
              <a:rPr sz="1800" spc="-110" dirty="0">
                <a:latin typeface="Verdana"/>
                <a:cs typeface="Verdana"/>
              </a:rPr>
              <a:t>TO </a:t>
            </a:r>
            <a:r>
              <a:rPr sz="1800" spc="-195" dirty="0">
                <a:latin typeface="Verdana"/>
                <a:cs typeface="Verdana"/>
              </a:rPr>
              <a:t>BE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25" dirty="0">
                <a:latin typeface="Verdana"/>
                <a:cs typeface="Verdana"/>
              </a:rPr>
              <a:t>S</a:t>
            </a:r>
            <a:r>
              <a:rPr sz="1800" spc="-95" dirty="0">
                <a:latin typeface="Verdana"/>
                <a:cs typeface="Verdana"/>
              </a:rPr>
              <a:t>A</a:t>
            </a:r>
            <a:r>
              <a:rPr sz="1800" spc="145" dirty="0">
                <a:latin typeface="Verdana"/>
                <a:cs typeface="Verdana"/>
              </a:rPr>
              <a:t>M</a:t>
            </a:r>
            <a:r>
              <a:rPr sz="1800" spc="-35" dirty="0">
                <a:latin typeface="Verdana"/>
                <a:cs typeface="Verdana"/>
              </a:rPr>
              <a:t>P</a:t>
            </a:r>
            <a:r>
              <a:rPr sz="1800" spc="-165" dirty="0">
                <a:latin typeface="Verdana"/>
                <a:cs typeface="Verdana"/>
              </a:rPr>
              <a:t>L</a:t>
            </a:r>
            <a:r>
              <a:rPr sz="1800" spc="-195" dirty="0">
                <a:latin typeface="Verdana"/>
                <a:cs typeface="Verdana"/>
              </a:rPr>
              <a:t>E</a:t>
            </a:r>
            <a:r>
              <a:rPr sz="1800" spc="-50" dirty="0">
                <a:latin typeface="Verdana"/>
                <a:cs typeface="Verdana"/>
              </a:rPr>
              <a:t>D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FROM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1800" spc="100" dirty="0">
                <a:latin typeface="Verdana"/>
                <a:cs typeface="Verdana"/>
              </a:rPr>
              <a:t>A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140" dirty="0">
                <a:latin typeface="Verdana"/>
                <a:cs typeface="Verdana"/>
              </a:rPr>
              <a:t>G</a:t>
            </a:r>
            <a:r>
              <a:rPr sz="1800" spc="150" dirty="0">
                <a:latin typeface="Verdana"/>
                <a:cs typeface="Verdana"/>
              </a:rPr>
              <a:t>A</a:t>
            </a:r>
            <a:r>
              <a:rPr sz="1800" spc="-170" dirty="0">
                <a:latin typeface="Verdana"/>
                <a:cs typeface="Verdana"/>
              </a:rPr>
              <a:t>U</a:t>
            </a:r>
            <a:r>
              <a:rPr sz="1800" spc="-340" dirty="0">
                <a:latin typeface="Verdana"/>
                <a:cs typeface="Verdana"/>
              </a:rPr>
              <a:t>S</a:t>
            </a:r>
            <a:r>
              <a:rPr sz="1800" spc="-330" dirty="0">
                <a:latin typeface="Verdana"/>
                <a:cs typeface="Verdana"/>
              </a:rPr>
              <a:t>S</a:t>
            </a:r>
            <a:r>
              <a:rPr sz="1800" spc="-335" dirty="0">
                <a:latin typeface="Verdana"/>
                <a:cs typeface="Verdana"/>
              </a:rPr>
              <a:t>I</a:t>
            </a:r>
            <a:r>
              <a:rPr sz="1800" spc="12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N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65" dirty="0">
                <a:latin typeface="Verdana"/>
                <a:cs typeface="Verdana"/>
              </a:rPr>
              <a:t>D</a:t>
            </a:r>
            <a:r>
              <a:rPr sz="1800" spc="-120" dirty="0">
                <a:latin typeface="Verdana"/>
                <a:cs typeface="Verdana"/>
              </a:rPr>
              <a:t>I</a:t>
            </a:r>
            <a:r>
              <a:rPr sz="1800" spc="-365" dirty="0">
                <a:latin typeface="Verdana"/>
                <a:cs typeface="Verdana"/>
              </a:rPr>
              <a:t>S</a:t>
            </a:r>
            <a:r>
              <a:rPr sz="1800" spc="-335" dirty="0">
                <a:latin typeface="Verdana"/>
                <a:cs typeface="Verdana"/>
              </a:rPr>
              <a:t>T</a:t>
            </a:r>
            <a:r>
              <a:rPr sz="1800" spc="-320" dirty="0">
                <a:latin typeface="Verdana"/>
                <a:cs typeface="Verdana"/>
              </a:rPr>
              <a:t>R</a:t>
            </a:r>
            <a:r>
              <a:rPr sz="1800" spc="-175" dirty="0">
                <a:latin typeface="Verdana"/>
                <a:cs typeface="Verdana"/>
              </a:rPr>
              <a:t>I</a:t>
            </a:r>
            <a:r>
              <a:rPr sz="1800" spc="-170" dirty="0">
                <a:latin typeface="Verdana"/>
                <a:cs typeface="Verdana"/>
              </a:rPr>
              <a:t>B</a:t>
            </a:r>
            <a:r>
              <a:rPr sz="1800" spc="-210" dirty="0">
                <a:latin typeface="Verdana"/>
                <a:cs typeface="Verdana"/>
              </a:rPr>
              <a:t>U</a:t>
            </a:r>
            <a:r>
              <a:rPr sz="1800" spc="-360" dirty="0">
                <a:latin typeface="Verdana"/>
                <a:cs typeface="Verdana"/>
              </a:rPr>
              <a:t>T</a:t>
            </a:r>
            <a:r>
              <a:rPr sz="1800" spc="-335" dirty="0">
                <a:latin typeface="Verdana"/>
                <a:cs typeface="Verdana"/>
              </a:rPr>
              <a:t>I</a:t>
            </a:r>
            <a:r>
              <a:rPr sz="1800" spc="-15" dirty="0">
                <a:latin typeface="Verdana"/>
                <a:cs typeface="Verdana"/>
              </a:rPr>
              <a:t>ON.</a:t>
            </a:r>
            <a:endParaRPr sz="1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27558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66" y="228323"/>
            <a:ext cx="9283468" cy="52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3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218749"/>
            <a:ext cx="8105649" cy="823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8" y="898139"/>
            <a:ext cx="9646103" cy="59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8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9" y="346477"/>
            <a:ext cx="11372997" cy="59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7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0" y="189577"/>
            <a:ext cx="9065887" cy="50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159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" y="152277"/>
            <a:ext cx="10963869" cy="62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09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5" y="271462"/>
            <a:ext cx="9501049" cy="64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95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09" y="0"/>
            <a:ext cx="9791158" cy="5482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9" y="5591437"/>
            <a:ext cx="11406663" cy="12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73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</a:t>
            </a:r>
            <a:r>
              <a:rPr lang="en-US" b="1" spc="-20" dirty="0"/>
              <a:t> </a:t>
            </a:r>
            <a:r>
              <a:rPr lang="en-US" b="1" spc="-10" dirty="0"/>
              <a:t>Popular</a:t>
            </a:r>
            <a:r>
              <a:rPr lang="en-US" b="1" spc="-25" dirty="0"/>
              <a:t> Types</a:t>
            </a:r>
            <a:r>
              <a:rPr lang="en-US" b="1" spc="-5" dirty="0"/>
              <a:t> </a:t>
            </a:r>
            <a:r>
              <a:rPr lang="en-US" b="1" dirty="0"/>
              <a:t>of</a:t>
            </a:r>
            <a:r>
              <a:rPr lang="en-US" b="1" spc="5" dirty="0"/>
              <a:t> </a:t>
            </a:r>
            <a:r>
              <a:rPr lang="en-US" b="1" spc="-5" dirty="0"/>
              <a:t>Naive</a:t>
            </a:r>
            <a:r>
              <a:rPr lang="en-US" b="1" spc="-25" dirty="0"/>
              <a:t> Bayes</a:t>
            </a:r>
            <a:r>
              <a:rPr lang="en-US" b="1" spc="-5" dirty="0"/>
              <a:t> Classifiers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23644"/>
            <a:ext cx="10829544" cy="48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092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62171" y="0"/>
            <a:ext cx="786382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import necessary libraries</a:t>
            </a:r>
          </a:p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tree</a:t>
            </a:r>
          </a:p>
          <a:p>
            <a:r>
              <a:rPr lang="en-US" dirty="0"/>
              <a:t>from </a:t>
            </a:r>
            <a:r>
              <a:rPr lang="en-US" dirty="0" err="1"/>
              <a:t>sklearn.preprocessing</a:t>
            </a:r>
            <a:r>
              <a:rPr lang="en-US" dirty="0"/>
              <a:t> import </a:t>
            </a:r>
            <a:r>
              <a:rPr lang="en-US" dirty="0" err="1"/>
              <a:t>LabelEncoder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sklearn.naive_bayes</a:t>
            </a:r>
            <a:r>
              <a:rPr lang="en-US" dirty="0"/>
              <a:t> import </a:t>
            </a:r>
            <a:r>
              <a:rPr lang="en-US" dirty="0" err="1"/>
              <a:t>GaussianNB</a:t>
            </a:r>
            <a:endParaRPr lang="en-US" dirty="0"/>
          </a:p>
          <a:p>
            <a:r>
              <a:rPr lang="en-US" dirty="0"/>
              <a:t># Load Data from CSV</a:t>
            </a:r>
          </a:p>
          <a:p>
            <a:r>
              <a:rPr lang="en-US" dirty="0"/>
              <a:t>data = </a:t>
            </a:r>
            <a:r>
              <a:rPr lang="en-US" dirty="0" err="1"/>
              <a:t>pd.read_csv</a:t>
            </a:r>
            <a:r>
              <a:rPr lang="en-US" dirty="0"/>
              <a:t>('tennisdata.csv')</a:t>
            </a:r>
          </a:p>
          <a:p>
            <a:r>
              <a:rPr lang="en-US" dirty="0"/>
              <a:t>print("The first 5 Values of data is :\n", </a:t>
            </a:r>
            <a:r>
              <a:rPr lang="en-US" dirty="0" err="1"/>
              <a:t>data.head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obtain train data and train output</a:t>
            </a:r>
          </a:p>
          <a:p>
            <a:r>
              <a:rPr lang="en-US" dirty="0"/>
              <a:t>X = </a:t>
            </a:r>
            <a:r>
              <a:rPr lang="en-US" dirty="0" err="1"/>
              <a:t>data.iloc</a:t>
            </a:r>
            <a:r>
              <a:rPr lang="en-US" dirty="0"/>
              <a:t>[:, :-1]</a:t>
            </a:r>
          </a:p>
          <a:p>
            <a:r>
              <a:rPr lang="en-US" dirty="0"/>
              <a:t>print("\</a:t>
            </a:r>
            <a:r>
              <a:rPr lang="en-US" dirty="0" err="1"/>
              <a:t>nThe</a:t>
            </a:r>
            <a:r>
              <a:rPr lang="en-US" dirty="0"/>
              <a:t> First 5 values of the train data is\n", </a:t>
            </a:r>
            <a:r>
              <a:rPr lang="en-US" dirty="0" err="1"/>
              <a:t>X.head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</a:t>
            </a:r>
            <a:r>
              <a:rPr lang="en-US" dirty="0" err="1"/>
              <a:t>data.iloc</a:t>
            </a:r>
            <a:r>
              <a:rPr lang="en-US" dirty="0"/>
              <a:t>[:, -1]</a:t>
            </a:r>
          </a:p>
          <a:p>
            <a:r>
              <a:rPr lang="en-US" dirty="0"/>
              <a:t>print("\</a:t>
            </a:r>
            <a:r>
              <a:rPr lang="en-US" dirty="0" err="1"/>
              <a:t>nThe</a:t>
            </a:r>
            <a:r>
              <a:rPr lang="en-US" dirty="0"/>
              <a:t> First 5 values of train output is\n", </a:t>
            </a:r>
            <a:r>
              <a:rPr lang="en-US" dirty="0" err="1"/>
              <a:t>y.head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99" y="2197697"/>
            <a:ext cx="3610479" cy="971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63" y="4378035"/>
            <a:ext cx="2791215" cy="962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16" y="5676015"/>
            <a:ext cx="2448267" cy="943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810" y="17360"/>
            <a:ext cx="3991426" cy="43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32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3042" y="609600"/>
            <a:ext cx="77349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convert them in numbers</a:t>
            </a:r>
          </a:p>
          <a:p>
            <a:r>
              <a:rPr lang="en-US" dirty="0" err="1"/>
              <a:t>le_outlook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 err="1"/>
              <a:t>X.Outlook</a:t>
            </a:r>
            <a:r>
              <a:rPr lang="en-US" dirty="0"/>
              <a:t> = </a:t>
            </a:r>
            <a:r>
              <a:rPr lang="en-US" dirty="0" err="1"/>
              <a:t>le_outlook.fit_transform</a:t>
            </a:r>
            <a:r>
              <a:rPr lang="en-US" dirty="0"/>
              <a:t>(</a:t>
            </a:r>
            <a:r>
              <a:rPr lang="en-US" dirty="0" err="1"/>
              <a:t>X.Outlook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le_Temperature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 err="1"/>
              <a:t>X.Temperature</a:t>
            </a:r>
            <a:r>
              <a:rPr lang="en-US" dirty="0"/>
              <a:t> = </a:t>
            </a:r>
            <a:r>
              <a:rPr lang="en-US" dirty="0" err="1"/>
              <a:t>le_Temperature.fit_transform</a:t>
            </a:r>
            <a:r>
              <a:rPr lang="en-US" dirty="0"/>
              <a:t>(</a:t>
            </a:r>
            <a:r>
              <a:rPr lang="en-US" dirty="0" err="1"/>
              <a:t>X.Temperature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le_Humidity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 err="1"/>
              <a:t>X.Humidity</a:t>
            </a:r>
            <a:r>
              <a:rPr lang="en-US" dirty="0"/>
              <a:t> = </a:t>
            </a:r>
            <a:r>
              <a:rPr lang="en-US" dirty="0" err="1"/>
              <a:t>le_Humidity.fit_transform</a:t>
            </a:r>
            <a:r>
              <a:rPr lang="en-US" dirty="0"/>
              <a:t>(</a:t>
            </a:r>
            <a:r>
              <a:rPr lang="en-US" dirty="0" err="1"/>
              <a:t>X.Humidity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le_Windy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 err="1"/>
              <a:t>X.Windy</a:t>
            </a:r>
            <a:r>
              <a:rPr lang="en-US" dirty="0"/>
              <a:t> = </a:t>
            </a:r>
            <a:r>
              <a:rPr lang="en-US" dirty="0" err="1"/>
              <a:t>le_Windy.fit_transform</a:t>
            </a:r>
            <a:r>
              <a:rPr lang="en-US" dirty="0"/>
              <a:t>(</a:t>
            </a:r>
            <a:r>
              <a:rPr lang="en-US" dirty="0" err="1"/>
              <a:t>X.Windy</a:t>
            </a:r>
            <a:r>
              <a:rPr lang="en-US" dirty="0"/>
              <a:t>)</a:t>
            </a:r>
          </a:p>
          <a:p>
            <a:r>
              <a:rPr lang="en-US" dirty="0"/>
              <a:t>print("\</a:t>
            </a:r>
            <a:r>
              <a:rPr lang="en-US" dirty="0" err="1"/>
              <a:t>nNow</a:t>
            </a:r>
            <a:r>
              <a:rPr lang="en-US" dirty="0"/>
              <a:t> the Train output is\n", </a:t>
            </a:r>
            <a:r>
              <a:rPr lang="en-US" dirty="0" err="1"/>
              <a:t>X.head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le_PlayTennis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/>
              <a:t>y = </a:t>
            </a:r>
            <a:r>
              <a:rPr lang="en-US" dirty="0" err="1"/>
              <a:t>le_PlayTennis.fit_transform</a:t>
            </a:r>
            <a:r>
              <a:rPr lang="en-US" dirty="0"/>
              <a:t>(y)</a:t>
            </a:r>
          </a:p>
          <a:p>
            <a:r>
              <a:rPr lang="en-US" dirty="0"/>
              <a:t>print("\n Now the Train output is\</a:t>
            </a:r>
            <a:r>
              <a:rPr lang="en-US" dirty="0" err="1"/>
              <a:t>n",y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003" y="6190361"/>
            <a:ext cx="1905266" cy="32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42" y="4251118"/>
            <a:ext cx="2695951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17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4963" y="540327"/>
            <a:ext cx="110212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, </a:t>
            </a:r>
            <a:r>
              <a:rPr lang="en-US" dirty="0" err="1"/>
              <a:t>test_size</a:t>
            </a:r>
            <a:r>
              <a:rPr lang="en-US" dirty="0"/>
              <a:t> = 0.20)</a:t>
            </a:r>
          </a:p>
          <a:p>
            <a:endParaRPr lang="en-US" dirty="0"/>
          </a:p>
          <a:p>
            <a:r>
              <a:rPr lang="en-US" dirty="0"/>
              <a:t>classifier = </a:t>
            </a:r>
            <a:r>
              <a:rPr lang="en-US" dirty="0" err="1"/>
              <a:t>GaussianNB</a:t>
            </a:r>
            <a:r>
              <a:rPr lang="en-US" dirty="0"/>
              <a:t>()</a:t>
            </a:r>
          </a:p>
          <a:p>
            <a:r>
              <a:rPr lang="en-US" dirty="0" err="1"/>
              <a:t>classifier.fit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accuracy_score</a:t>
            </a:r>
            <a:endParaRPr lang="en-US" dirty="0"/>
          </a:p>
          <a:p>
            <a:r>
              <a:rPr lang="en-US" dirty="0"/>
              <a:t>print("Accuracy is:", </a:t>
            </a:r>
            <a:r>
              <a:rPr lang="en-US" dirty="0" err="1"/>
              <a:t>accuracy_score</a:t>
            </a:r>
            <a:r>
              <a:rPr lang="en-US" dirty="0"/>
              <a:t>(</a:t>
            </a:r>
            <a:r>
              <a:rPr lang="en-US" dirty="0" err="1"/>
              <a:t>classifier.predict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), </a:t>
            </a:r>
            <a:r>
              <a:rPr lang="en-US" dirty="0" err="1"/>
              <a:t>y_test</a:t>
            </a:r>
            <a:r>
              <a:rPr lang="en-US" dirty="0"/>
              <a:t>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6" y="3302113"/>
            <a:ext cx="2124371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3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1155</Words>
  <Application>Microsoft Office PowerPoint</Application>
  <PresentationFormat>Widescreen</PresentationFormat>
  <Paragraphs>131</Paragraphs>
  <Slides>97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Arial MT</vt:lpstr>
      <vt:lpstr>Arial Rounded MT Bold</vt:lpstr>
      <vt:lpstr>Calibri</vt:lpstr>
      <vt:lpstr>Calibri Light</vt:lpstr>
      <vt:lpstr>Verdana</vt:lpstr>
      <vt:lpstr>Wingdings</vt:lpstr>
      <vt:lpstr>Office Theme</vt:lpstr>
      <vt:lpstr>Chapter 6 Decision Tree Learning </vt:lpstr>
      <vt:lpstr>Decision Tree Learning Model</vt:lpstr>
      <vt:lpstr>PowerPoint Presentation</vt:lpstr>
      <vt:lpstr>Structure of a Decision Tree</vt:lpstr>
      <vt:lpstr>PowerPoint Presentation</vt:lpstr>
      <vt:lpstr>Structure of a Decision Tree</vt:lpstr>
      <vt:lpstr>Advantages of Decision Trees</vt:lpstr>
      <vt:lpstr>Disadvantages of Decision Trees</vt:lpstr>
      <vt:lpstr>PowerPoint Presentation</vt:lpstr>
      <vt:lpstr>PowerPoint Presentation</vt:lpstr>
      <vt:lpstr>Fundamentals of Entropy</vt:lpstr>
      <vt:lpstr>General Algorithm for Decision Trees</vt:lpstr>
      <vt:lpstr>Decision Tree Induction Algorithms</vt:lpstr>
      <vt:lpstr>ID3 Tree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C4.5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and Regression Trees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Validating and Pruning of Decision Trees</vt:lpstr>
      <vt:lpstr>Chapter 8 -Bayesian Learning</vt:lpstr>
      <vt:lpstr>Probability based learning  </vt:lpstr>
      <vt:lpstr>Fundamentals of Bayes Theorem</vt:lpstr>
      <vt:lpstr>Classification Using Bayes Model</vt:lpstr>
      <vt:lpstr>Maximum A Posteriori (MAP) Hypothesis, hMAP</vt:lpstr>
      <vt:lpstr>Maximum Likelihood (ML) Hypothesis, hML</vt:lpstr>
      <vt:lpstr>PowerPoint Presentation</vt:lpstr>
      <vt:lpstr>Naïve Bayes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Bayes Algorithm</vt:lpstr>
      <vt:lpstr>Bayes Optimal Classifier</vt:lpstr>
      <vt:lpstr>Gibbs Algorithm</vt:lpstr>
      <vt:lpstr>Naïve Bayes Algorithm For Continuous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Popular Types of Naive Bayes Classifiers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Decision Tree Learning </dc:title>
  <dc:creator>Microsoft account</dc:creator>
  <cp:lastModifiedBy>Hazaratali.S. Mogalalli</cp:lastModifiedBy>
  <cp:revision>23</cp:revision>
  <dcterms:created xsi:type="dcterms:W3CDTF">2024-06-06T06:56:48Z</dcterms:created>
  <dcterms:modified xsi:type="dcterms:W3CDTF">2024-07-16T07:46:44Z</dcterms:modified>
</cp:coreProperties>
</file>